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3" r:id="rId1"/>
    <p:sldMasterId id="2147483815" r:id="rId2"/>
  </p:sldMasterIdLst>
  <p:notesMasterIdLst>
    <p:notesMasterId r:id="rId13"/>
  </p:notesMasterIdLst>
  <p:sldIdLst>
    <p:sldId id="292" r:id="rId3"/>
    <p:sldId id="293" r:id="rId4"/>
    <p:sldId id="294" r:id="rId5"/>
    <p:sldId id="297" r:id="rId6"/>
    <p:sldId id="299" r:id="rId7"/>
    <p:sldId id="300" r:id="rId8"/>
    <p:sldId id="303" r:id="rId9"/>
    <p:sldId id="306" r:id="rId10"/>
    <p:sldId id="307" r:id="rId11"/>
    <p:sldId id="30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201" autoAdjust="0"/>
  </p:normalViewPr>
  <p:slideViewPr>
    <p:cSldViewPr>
      <p:cViewPr varScale="1">
        <p:scale>
          <a:sx n="62" d="100"/>
          <a:sy n="62" d="100"/>
        </p:scale>
        <p:origin x="16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18/11/2025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208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31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63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88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249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93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 smtClean="0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627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 smtClean="0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8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585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 smtClean="0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9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652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E571E8FD-9039-4681-9BE7-6572D014C19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1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0D8BC-8D6A-440F-852E-19B2CE31F36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5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C5D45-5CCB-4D35-B238-BF4E319AAEA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41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10B83DAE-1E31-45EB-8776-5168DE42139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628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EE0456-4752-4377-92EA-3A030AAD72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6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2FB04D-4FB1-414F-BC04-3B085D19227D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05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CD388-3198-45B8-9E6E-4CF2EB9F32F2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953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831A39-95F6-49FF-A081-E5F45D58C8B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22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24B72-46FE-4B69-B2FF-5D12644C970A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63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71F81F-530C-4A04-B2BF-5CCB32F05A6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254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BE85A-5FCC-4A16-8F98-053140820CF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07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5C805-3F5F-4963-A39D-25EA43D6A97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1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71DC1-2F0E-4475-A2D3-7C501E234DE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8340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69E15A-C9D1-49E9-81CF-1E9269C1D1AA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608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0BFEA9-EA12-4B8C-A73B-B77B55917D7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AF059-D1C1-470F-8469-835D4F705B1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4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7F032-5D5D-4447-B6D5-D410661AED34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6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8729C-6D6E-4F36-B46F-E2EC4C20F04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C2530A-6D77-48C1-85AD-F0B30F75F40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7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0E5D0-A942-4D2A-997D-7EA1380F768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10F12-05FA-4F5C-B1CA-1455CF3C73CE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77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69869-1ADC-46EE-AA62-327F46921D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3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081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29BFAB72-6034-4B04-AF00-99EBE15ED358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905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25957" y="198115"/>
            <a:ext cx="8484643" cy="40011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2000" b="1" dirty="0" smtClean="0">
                <a:solidFill>
                  <a:srgbClr val="00001E"/>
                </a:solidFill>
                <a:latin typeface="Tahoma" panose="020B0604030504040204" pitchFamily="34" charset="0"/>
              </a:rPr>
              <a:t>UJI HIPOTESIS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762000"/>
            <a:ext cx="8305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diartikan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sementara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rumusan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masalah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”.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Kebenaran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dibuktikan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terkumpul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1541" y="1085995"/>
            <a:ext cx="84309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2581293"/>
            <a:ext cx="871324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pernyataan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diuji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kebenarannya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diperoleh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mengetahui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kebenaran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perhitungan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analisa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korelasi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diperlukan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pengujian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  </a:t>
            </a:r>
            <a:endParaRPr lang="en-U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Pengujian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prosedur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memungkinkan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keputusan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keputusan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menolak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menerima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dipersoalkan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diuji</a:t>
            </a:r>
            <a:r>
              <a:rPr lang="en-US" sz="2000" dirty="0"/>
              <a:t>.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066800"/>
            <a:ext cx="8458200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914400" algn="l"/>
              </a:tabLs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lai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juk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2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no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ka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Dal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rti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ta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Usa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 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ya</a:t>
            </a:r>
            <a:r>
              <a:rPr lang="en-US" b="1" spc="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3048000"/>
            <a:ext cx="8458200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fisi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Ka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2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5016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lai</a:t>
            </a:r>
            <a:r>
              <a:rPr lang="en-US" b="1" spc="2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fisien</a:t>
            </a:r>
            <a:r>
              <a:rPr lang="en-US" b="1" spc="2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resi</a:t>
            </a:r>
            <a:r>
              <a:rPr lang="en-US" b="1" spc="2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    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b="1" spc="2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2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spc="2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2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rarti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wa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ik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( Y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ik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+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um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5207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7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 </a:t>
            </a:r>
            <a:r>
              <a:rPr lang="en-US" b="1" spc="17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 </a:t>
            </a:r>
            <a:r>
              <a:rPr lang="en-US" b="1" spc="1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 </a:t>
            </a:r>
            <a:r>
              <a:rPr lang="en-US" b="1" spc="17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190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8572" y="3200400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1. </a:t>
            </a:r>
            <a:r>
              <a:rPr lang="en-US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Signifikansi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Parameter Individual (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- t)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000" dirty="0" smtClean="0"/>
              <a:t>    	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-t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dasarnya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seberapa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jauh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pengaruh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	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independen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(X)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individual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menerangkan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variasi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dependen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(Y).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8572" y="685800"/>
            <a:ext cx="83706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" marR="45720"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sis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sz="24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ng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istr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400" b="1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ji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ob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(two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il</a:t>
            </a:r>
            <a:r>
              <a:rPr lang="en-US" sz="2400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te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st)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sz="24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</a:t>
            </a:r>
            <a:r>
              <a:rPr lang="en-US" sz="2400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pa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ng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sig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ifika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% </a:t>
            </a:r>
            <a:r>
              <a:rPr lang="en-US" sz="24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 </a:t>
            </a:r>
            <a:r>
              <a:rPr lang="en-US" sz="24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Dan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raf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kin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sz="2400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sz="2400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α)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ebe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95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%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ng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ji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sig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ifi</a:t>
            </a:r>
            <a:r>
              <a:rPr lang="en-US" sz="24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itu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447800" y="4683948"/>
            <a:ext cx="347569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rumus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sebagai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berikut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: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414" y="5268723"/>
            <a:ext cx="2209800" cy="76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533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609601"/>
            <a:ext cx="7772400" cy="2026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Keterangan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: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T0    =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      =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Koefisien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regresi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β      = 0 (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asumsi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Kesalahan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standar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koefisien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regresi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2900" y="2912946"/>
            <a:ext cx="8305800" cy="3945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300228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Formul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Hipo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2705" indent="-80962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 </a:t>
            </a:r>
            <a:r>
              <a:rPr lang="en-US" b="1" spc="18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5016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≠0   </a:t>
            </a:r>
            <a:r>
              <a:rPr lang="en-US" b="1" spc="2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b="1" spc="3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b="1" spc="3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b="1" spc="29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207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 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2070" indent="-8001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    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b="1" spc="1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2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em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4610" indent="-8001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≠0</a:t>
            </a:r>
            <a:r>
              <a:rPr lang="en-US" b="1" spc="2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no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r>
              <a:rPr lang="en-US" b="1" spc="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2705" indent="-80962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3=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  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1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spc="1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r>
              <a:rPr lang="en-US" b="1" spc="1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1435" indent="-8001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≠0   </a:t>
            </a:r>
            <a:r>
              <a:rPr lang="en-US" b="1" spc="8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</a:t>
            </a:r>
            <a:r>
              <a:rPr lang="en-US" b="1" spc="1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</a:t>
            </a:r>
            <a:r>
              <a:rPr lang="en-US" b="1" spc="1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</a:t>
            </a:r>
            <a:r>
              <a:rPr lang="en-US" b="1" spc="1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7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762000"/>
            <a:ext cx="84582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Signifikansi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“t”.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t0&gt;t(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tabel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H0 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ditolak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Haditerima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 Yang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berarti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t0&lt;t(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tabel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Ha 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ditolak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H0 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diterima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 Yang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berarti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2856018"/>
            <a:ext cx="8382000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2.  </a:t>
            </a:r>
            <a:r>
              <a:rPr lang="en-US" sz="2000" b="1" dirty="0" err="1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b="1" spc="5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Signifi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nsi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Simu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tan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(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 F)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marR="546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pad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sz="2000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rn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me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un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juk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pa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kk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2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ode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un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nga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2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rs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rh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495800"/>
            <a:ext cx="32766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699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762000"/>
            <a:ext cx="7848600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394271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25908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R2    </a:t>
            </a:r>
            <a:r>
              <a:rPr lang="en-US" sz="2000" b="1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sz="2000" b="1" spc="-5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Koe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fisien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na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189293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     </a:t>
            </a:r>
            <a:r>
              <a:rPr lang="en-US" sz="2000" b="1" spc="1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ya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endParaRPr lang="en-US" sz="2000" b="1" dirty="0" smtClean="0"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914400" marR="189293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     </a:t>
            </a:r>
            <a:r>
              <a:rPr lang="en-US" sz="2000" b="1" spc="280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ya</a:t>
            </a:r>
            <a:r>
              <a:rPr lang="en-US" sz="20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3200400"/>
            <a:ext cx="7924800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312864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Signifi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nsi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“F”.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546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Jika</a:t>
            </a:r>
            <a:r>
              <a:rPr lang="en-US" sz="2000" spc="1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0&gt;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),</a:t>
            </a:r>
            <a:r>
              <a:rPr lang="en-US" sz="2000" spc="1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ka</a:t>
            </a:r>
            <a:r>
              <a:rPr lang="en-US" sz="2000" spc="12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 </a:t>
            </a:r>
            <a:r>
              <a:rPr lang="en-US" sz="2000" spc="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lak</a:t>
            </a:r>
            <a:r>
              <a:rPr lang="en-US" sz="2000" spc="1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1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2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r>
              <a:rPr lang="en-US" sz="2000" spc="1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1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rarti</a:t>
            </a:r>
            <a:r>
              <a:rPr lang="en-US" sz="2000" spc="1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ruh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gn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ifik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546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Jika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0&lt;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),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ka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1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lak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sz="2000" spc="1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2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r>
              <a:rPr lang="en-US" sz="2000" spc="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sz="2000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rti</a:t>
            </a:r>
            <a:r>
              <a:rPr lang="en-US" sz="2000" spc="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ifika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14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685800"/>
            <a:ext cx="7848600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546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Contoh</a:t>
            </a:r>
            <a:r>
              <a:rPr lang="en-US" sz="2000" b="1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b="1" spc="5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idit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7302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</a:t>
            </a:r>
            <a:r>
              <a:rPr lang="en-US" sz="20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rd</a:t>
            </a:r>
            <a:r>
              <a:rPr lang="en-US" sz="2000" spc="-1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spc="5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rk</a:t>
            </a:r>
            <a:r>
              <a:rPr lang="en-US" sz="2000" spc="-1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1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dom</a:t>
            </a:r>
            <a:r>
              <a:rPr lang="en-US" sz="2000" spc="1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r>
              <a:rPr lang="en-US" sz="2000" spc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0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0-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2=</a:t>
            </a:r>
            <a:r>
              <a:rPr lang="en-US" sz="2000" spc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28</a:t>
            </a:r>
            <a:r>
              <a:rPr lang="en-US" sz="2000" spc="1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1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spc="1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ign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nsi</a:t>
            </a:r>
            <a:r>
              <a:rPr lang="en-US" sz="2000" spc="1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5%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638024"/>
              </p:ext>
            </p:extLst>
          </p:nvPr>
        </p:nvGraphicFramePr>
        <p:xfrm>
          <a:off x="457200" y="2057400"/>
          <a:ext cx="7772400" cy="33519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63600"/>
                <a:gridCol w="127000"/>
                <a:gridCol w="1600200"/>
                <a:gridCol w="863600"/>
                <a:gridCol w="863600"/>
                <a:gridCol w="1473200"/>
                <a:gridCol w="254000"/>
                <a:gridCol w="1346200"/>
                <a:gridCol w="381000"/>
              </a:tblGrid>
              <a:tr h="196850">
                <a:tc gridSpan="2">
                  <a:txBody>
                    <a:bodyPr/>
                    <a:lstStyle/>
                    <a:p>
                      <a:pPr marL="22225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No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1272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</a:rPr>
                        <a:t>                   </a:t>
                      </a:r>
                      <a:r>
                        <a:rPr lang="en-US" sz="1400" dirty="0" err="1" smtClean="0">
                          <a:solidFill>
                            <a:srgbClr val="0070C0"/>
                          </a:solidFill>
                          <a:effectLst/>
                        </a:rPr>
                        <a:t>Nilai</a:t>
                      </a:r>
                      <a:r>
                        <a:rPr lang="en-US" sz="1400" spc="5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rh</a:t>
                      </a:r>
                      <a:r>
                        <a:rPr lang="en-US" sz="1400" spc="5" dirty="0" err="1">
                          <a:solidFill>
                            <a:srgbClr val="0070C0"/>
                          </a:solidFill>
                          <a:effectLst/>
                        </a:rPr>
                        <a:t>i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tun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g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Nilai</a:t>
                      </a:r>
                      <a:r>
                        <a:rPr lang="en-US" sz="1400" spc="5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rt</a:t>
                      </a:r>
                      <a:r>
                        <a:rPr lang="en-US" sz="1400" spc="5" dirty="0" err="1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b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el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44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Ke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ter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r>
                        <a:rPr lang="en-US" sz="1400" spc="5" dirty="0" err="1">
                          <a:solidFill>
                            <a:srgbClr val="0070C0"/>
                          </a:solidFill>
                          <a:effectLst/>
                        </a:rPr>
                        <a:t>n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gan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71780">
                <a:tc gridSpan="2">
                  <a:txBody>
                    <a:bodyPr/>
                    <a:lstStyle/>
                    <a:p>
                      <a:pPr marL="635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</a:rPr>
                        <a:t>                               0,539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</a:rPr>
                        <a:t>                  </a:t>
                      </a:r>
                      <a:r>
                        <a:rPr lang="en-US" sz="1400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</a:rPr>
                        <a:t> 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</a:rPr>
                        <a:t>       V</a:t>
                      </a:r>
                      <a:r>
                        <a:rPr lang="en-US" sz="1400" spc="-5" dirty="0" smtClean="0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</a:rPr>
                        <a:t>l</a:t>
                      </a:r>
                      <a:r>
                        <a:rPr lang="en-US" sz="1400" spc="5" dirty="0" smtClean="0">
                          <a:solidFill>
                            <a:srgbClr val="0070C0"/>
                          </a:solidFill>
                          <a:effectLst/>
                        </a:rPr>
                        <a:t>i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</a:rPr>
                        <a:t>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2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0,632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3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0,705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4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0,676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5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0,557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6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0,692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0,567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8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0,847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9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0,647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10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0,613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11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0,557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296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85800"/>
            <a:ext cx="8077200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0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</a:t>
            </a:r>
            <a:r>
              <a:rPr lang="en-US" sz="20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ib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itas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7302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Uji</a:t>
            </a:r>
            <a:r>
              <a:rPr lang="en-US" sz="2000" spc="15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0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ian</a:t>
            </a:r>
            <a:r>
              <a:rPr lang="en-US" sz="20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dinyat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melihat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Cronb</a:t>
            </a:r>
            <a:r>
              <a:rPr lang="en-US" sz="20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Alph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  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v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ble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</a:t>
            </a:r>
            <a:r>
              <a:rPr lang="en-US" sz="2000" spc="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-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ble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memb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Cronb</a:t>
            </a:r>
            <a:r>
              <a:rPr lang="en-US" sz="20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Alpha &gt; 0,6.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410655"/>
              </p:ext>
            </p:extLst>
          </p:nvPr>
        </p:nvGraphicFramePr>
        <p:xfrm>
          <a:off x="1828800" y="2590800"/>
          <a:ext cx="4267200" cy="183425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79731"/>
                <a:gridCol w="2087469"/>
              </a:tblGrid>
              <a:tr h="349429">
                <a:tc gridSpan="2">
                  <a:txBody>
                    <a:bodyPr/>
                    <a:lstStyle/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305"/>
                        </a:spcBef>
                        <a:spcAft>
                          <a:spcPts val="800"/>
                        </a:spcAft>
                      </a:pPr>
                      <a:r>
                        <a:rPr lang="en-US" sz="2000" b="1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</a:t>
                      </a:r>
                      <a:r>
                        <a:rPr lang="en-US" sz="2000" b="1" spc="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b="1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2000" b="1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 </a:t>
                      </a:r>
                      <a:r>
                        <a:rPr lang="en-US" sz="2000" b="1" spc="-1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b="1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b="1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2217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</a:t>
                      </a:r>
                      <a:r>
                        <a:rPr lang="en-US" sz="2000" b="1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nba</a:t>
                      </a:r>
                      <a:r>
                        <a:rPr lang="en-US" sz="2000" b="1" spc="-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000" b="1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en-US" sz="2000" b="1" spc="-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'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2000" b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b="1" spc="5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lph</a:t>
                      </a:r>
                      <a:r>
                        <a:rPr lang="en-US" sz="2000" b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 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462657">
                <a:tc>
                  <a:txBody>
                    <a:bodyPr/>
                    <a:lstStyle/>
                    <a:p>
                      <a:pPr marL="0" marR="0" algn="l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3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152400" y="671453"/>
            <a:ext cx="8229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Analisis</a:t>
            </a: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Korelasi</a:t>
            </a:r>
            <a:endParaRPr kumimoji="0" lang="fi-FI" alt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1071563"/>
            <a:ext cx="4913589" cy="4070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739140" indent="6985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il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Koef</a:t>
            </a:r>
            <a:r>
              <a:rPr lang="en-US" sz="2000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Det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er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min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as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rg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nda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29857"/>
              </p:ext>
            </p:extLst>
          </p:nvPr>
        </p:nvGraphicFramePr>
        <p:xfrm>
          <a:off x="1058841" y="1676400"/>
          <a:ext cx="6484959" cy="246410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81235"/>
                <a:gridCol w="1138725"/>
                <a:gridCol w="1204207"/>
                <a:gridCol w="1630396"/>
                <a:gridCol w="1630396"/>
              </a:tblGrid>
              <a:tr h="122397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</a:t>
                      </a:r>
                      <a:r>
                        <a:rPr lang="en-US" sz="20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    </a:t>
                      </a:r>
                      <a:r>
                        <a:rPr lang="en-US" sz="2000" spc="2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 S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465" marR="1714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dju</a:t>
                      </a:r>
                      <a:r>
                        <a:rPr lang="en-US" sz="2000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         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 S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12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</a:t>
                      </a:r>
                      <a:r>
                        <a:rPr lang="en-US" sz="20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000" spc="12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2000" spc="12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8334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836</a:t>
                      </a: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79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914400"/>
            <a:ext cx="8229600" cy="400110"/>
          </a:xfrm>
          <a:prstGeom prst="rect">
            <a:avLst/>
          </a:prstGeom>
        </p:spPr>
        <p:txBody>
          <a:bodyPr anchor="t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sz="2000" b="1" kern="0" dirty="0" err="1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sz="2000" b="1" kern="0" dirty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kern="0" dirty="0" err="1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US" altLang="en-US" sz="2000" b="1" kern="0" dirty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kern="0" dirty="0" err="1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Regresi</a:t>
            </a:r>
            <a:r>
              <a:rPr lang="en-US" altLang="en-US" sz="2000" b="1" kern="0" dirty="0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Linear </a:t>
            </a:r>
            <a:r>
              <a:rPr lang="en-US" altLang="en-US" sz="2000" b="1" kern="0" dirty="0" err="1" smtClean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Berganda</a:t>
            </a:r>
            <a:endParaRPr lang="fi-FI" altLang="en-US" sz="2000" b="1" kern="0" dirty="0" smtClean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039652"/>
              </p:ext>
            </p:extLst>
          </p:nvPr>
        </p:nvGraphicFramePr>
        <p:xfrm>
          <a:off x="762000" y="1314510"/>
          <a:ext cx="6363335" cy="28341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62000"/>
                <a:gridCol w="1551940"/>
                <a:gridCol w="629285"/>
                <a:gridCol w="692150"/>
                <a:gridCol w="692150"/>
                <a:gridCol w="484505"/>
                <a:gridCol w="533400"/>
                <a:gridCol w="533400"/>
                <a:gridCol w="484505"/>
              </a:tblGrid>
              <a:tr h="609600">
                <a:tc gridSpan="4"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15411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iz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  <a:p>
                      <a:pPr marL="0" marR="0">
                        <a:lnSpc>
                          <a:spcPts val="5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15411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cie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44450" marR="31115">
                        <a:lnSpc>
                          <a:spcPct val="15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anda</a:t>
                      </a:r>
                      <a:r>
                        <a:rPr lang="en-US" sz="1200" spc="-1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cie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</a:t>
                      </a:r>
                    </a:p>
                    <a:p>
                      <a:pPr marL="0" marR="0">
                        <a:lnSpc>
                          <a:spcPts val="6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4445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ts val="9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4572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ts val="9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4445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ig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lli</a:t>
                      </a:r>
                      <a:r>
                        <a:rPr lang="en-US" sz="1200" spc="-1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</a:t>
                      </a:r>
                    </a:p>
                    <a:p>
                      <a:pPr marL="0" marR="0">
                        <a:lnSpc>
                          <a:spcPts val="5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1480">
                <a:tc gridSpan="3"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</a:t>
                      </a:r>
                      <a:r>
                        <a:rPr lang="en-US" sz="1200" spc="-1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                                   </a:t>
                      </a:r>
                      <a:r>
                        <a:rPr lang="en-US" sz="1200" spc="16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7465" marR="1778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ole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200" spc="-1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VIF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216535">
                <a:tc gridSpan="2"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      </a:t>
                      </a:r>
                      <a:r>
                        <a:rPr lang="en-US" sz="1200" spc="23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(Co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t)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73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419100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197485">
                        <a:lnSpc>
                          <a:spcPts val="16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KAR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KTERIS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IK W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SAH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7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2165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VASI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7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01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  <a:tr h="419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96520">
                        <a:lnSpc>
                          <a:spcPts val="16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RIENTASI KEW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SAH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7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" y="4267200"/>
            <a:ext cx="8153400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914400" algn="l"/>
              </a:tabLst>
            </a:pPr>
            <a:r>
              <a:rPr lang="en-US" b="1" spc="-5" dirty="0" err="1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b="1" dirty="0" err="1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rsa</a:t>
            </a:r>
            <a:r>
              <a:rPr lang="en-US" b="1" spc="10" dirty="0" err="1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resi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65" dirty="0" smtClean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b="1" spc="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spc="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+</a:t>
            </a:r>
            <a:r>
              <a:rPr lang="en-US" b="1" spc="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spc="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+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spc="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+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89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9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650</Words>
  <Application>Microsoft Office PowerPoint</Application>
  <PresentationFormat>On-screen Show (4:3)</PresentationFormat>
  <Paragraphs>249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Wingdings</vt:lpstr>
      <vt:lpstr>Nature</vt:lpstr>
      <vt:lpstr>1_Nature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2025-11-17T22:43:30Z</dcterms:modified>
</cp:coreProperties>
</file>